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9"/>
  </p:notesMasterIdLst>
  <p:sldIdLst>
    <p:sldId id="263" r:id="rId2"/>
    <p:sldId id="257" r:id="rId3"/>
    <p:sldId id="258" r:id="rId4"/>
    <p:sldId id="259" r:id="rId5"/>
    <p:sldId id="260" r:id="rId6"/>
    <p:sldId id="261" r:id="rId7"/>
    <p:sldId id="262"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2899A-4C5F-4AD3-83DC-F9E96F54FDAF}" type="datetimeFigureOut">
              <a:rPr lang="en-US" smtClean="0"/>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B2A90-1C46-4CEB-AA85-6C134DE499FD}" type="slidenum">
              <a:rPr lang="en-US" smtClean="0"/>
              <a:t>‹#›</a:t>
            </a:fld>
            <a:endParaRPr lang="en-US"/>
          </a:p>
        </p:txBody>
      </p:sp>
    </p:spTree>
    <p:extLst>
      <p:ext uri="{BB962C8B-B14F-4D97-AF65-F5344CB8AC3E}">
        <p14:creationId xmlns:p14="http://schemas.microsoft.com/office/powerpoint/2010/main" val="30280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B2A90-1C46-4CEB-AA85-6C134DE499FD}" type="slidenum">
              <a:rPr lang="en-US" smtClean="0"/>
              <a:t>1</a:t>
            </a:fld>
            <a:endParaRPr lang="en-US"/>
          </a:p>
        </p:txBody>
      </p:sp>
    </p:spTree>
    <p:extLst>
      <p:ext uri="{BB962C8B-B14F-4D97-AF65-F5344CB8AC3E}">
        <p14:creationId xmlns:p14="http://schemas.microsoft.com/office/powerpoint/2010/main" val="316859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normAutofit fontScale="92500" lnSpcReduction="10000"/>
          </a:bodyPr>
          <a:lstStyle/>
          <a:p>
            <a:pPr defTabSz="457200" eaLnBrk="1" fontAlgn="auto" hangingPunct="1">
              <a:spcBef>
                <a:spcPts val="0"/>
              </a:spcBef>
              <a:spcAft>
                <a:spcPts val="0"/>
              </a:spcAft>
              <a:defRPr/>
            </a:pPr>
            <a:r>
              <a:rPr lang="en-US" b="1" dirty="0" smtClean="0"/>
              <a:t>RULE 4-1-1c – REQUIRED EQUIPMENT</a:t>
            </a:r>
          </a:p>
          <a:p>
            <a:pPr defTabSz="457200" eaLnBrk="1" fontAlgn="auto" hangingPunct="1">
              <a:spcBef>
                <a:spcPts val="0"/>
              </a:spcBef>
              <a:spcAft>
                <a:spcPts val="0"/>
              </a:spcAft>
              <a:defRPr/>
            </a:pPr>
            <a:endParaRPr lang="en-US" dirty="0" smtClean="0"/>
          </a:p>
          <a:p>
            <a:pPr>
              <a:defRPr/>
            </a:pPr>
            <a:r>
              <a:rPr lang="en-US" b="1" dirty="0" smtClean="0"/>
              <a:t>ART. 1 . . . </a:t>
            </a:r>
            <a:r>
              <a:rPr lang="en-US" dirty="0" smtClean="0"/>
              <a:t>The required player equipment includes a jersey, shorts, socks, suitable shoes and shinguards. The shinguards shall provide adequate and reasonable protection, be professionally manufactured, age- and size-appropriate, not altered to decrease protection, worn under the socks, and are worn with the bottom edge no higher than 2 inches above the ankle. (see illustrations regarding shinguards). Shinguards must meet the National Operating Committee on Standards for Athletic Equipment (NOCSAE) specifications. The NOCSAE seal and height range shall be permanently marked on the front of the shinguard. Equipment shall not be modified from its original manufactured state and shall be worn in the manner the manufacturer intended it to be worn. It is also recommended that male players wear a supporter and protective cup. Requirements for uniforms:</a:t>
            </a:r>
          </a:p>
          <a:p>
            <a:pPr>
              <a:defRPr/>
            </a:pPr>
            <a:r>
              <a:rPr lang="en-US" dirty="0" smtClean="0"/>
              <a:t>	a. Jerseys and socks of opposing teams shall be of contrasting colors and, in the event of a similarity of color; the home team shall be responsible for making the necessary 	change.</a:t>
            </a:r>
          </a:p>
          <a:p>
            <a:pPr>
              <a:defRPr/>
            </a:pPr>
            <a:r>
              <a:rPr lang="en-US" dirty="0" smtClean="0"/>
              <a:t>	b. The home team shall wear solid white jerseys and solid white socks, and the visiting team shall wear dark jerseys and socks. Prior to and during the game, jerseys shall be 	tucked into the shorts, unless manufactured to be worn outside.</a:t>
            </a:r>
          </a:p>
          <a:p>
            <a:pPr>
              <a:defRPr/>
            </a:pPr>
            <a:r>
              <a:rPr lang="en-US" dirty="0" smtClean="0"/>
              <a:t>	c. Both socks shall be the same color, with the home team wearing solid white socks and the visiting team wearing socks of a single dominant color, but not necessarily the color 	of the jersey. If tape of similar material is applied externally to the socks, it must be of similar color as that part of the sock to which it is applied.</a:t>
            </a: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B7F3E0-B038-4DE8-A66A-C7384169A8BB}" type="slidenum">
              <a:rPr lang="en-US" altLang="en-US" smtClean="0">
                <a:solidFill>
                  <a:srgbClr val="000000"/>
                </a:solidFill>
              </a:rPr>
              <a:pPr eaLnBrk="1" hangingPunct="1"/>
              <a:t>2</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2663C3-5A68-4955-B4D8-7E777D7EEF56}" type="slidenum">
              <a:rPr lang="en-US" altLang="en-US" smtClean="0"/>
              <a:pPr eaLnBrk="1" hangingPunct="1"/>
              <a:t>3</a:t>
            </a:fld>
            <a:endParaRPr lang="en-US" altLang="en-US" smtClean="0"/>
          </a:p>
        </p:txBody>
      </p:sp>
      <p:sp>
        <p:nvSpPr>
          <p:cNvPr id="1617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custDataLst>
              <p:tags r:id="rId1"/>
            </p:custDataLst>
          </p:nvPr>
        </p:nvSpPr>
        <p:spPr bwMode="auto">
          <a:xfrm>
            <a:off x="685800" y="4341813"/>
            <a:ext cx="5486400" cy="4116387"/>
          </a:xfrm>
        </p:spPr>
        <p:txBody>
          <a:bodyPr wrap="square" numCol="1" anchor="t" anchorCtr="0" compatLnSpc="1">
            <a:prstTxWarp prst="textNoShape">
              <a:avLst/>
            </a:prstTxWarp>
          </a:bodyPr>
          <a:lstStyle/>
          <a:p>
            <a:pPr defTabSz="457200" eaLnBrk="1" hangingPunct="1">
              <a:spcBef>
                <a:spcPct val="0"/>
              </a:spcBef>
              <a:defRPr/>
            </a:pPr>
            <a:r>
              <a:rPr lang="en-US" b="1" dirty="0" smtClean="0"/>
              <a:t>RULE 4-1-1b – REQUIRED EQUIPMENT</a:t>
            </a:r>
          </a:p>
          <a:p>
            <a:pPr defTabSz="457200">
              <a:defRPr/>
            </a:pPr>
            <a:endParaRPr lang="en-US" dirty="0" smtClean="0"/>
          </a:p>
          <a:p>
            <a:pPr defTabSz="457200">
              <a:defRPr/>
            </a:pPr>
            <a:r>
              <a:rPr lang="en-US" b="1" dirty="0" smtClean="0"/>
              <a:t>ART. 1 . . . </a:t>
            </a:r>
            <a:r>
              <a:rPr lang="en-US" dirty="0" smtClean="0"/>
              <a:t>The required player equipment includes a jersey, shorts, socks, suitable shoes and shinguards. The shinguards shall provide adequate and reasonable protection, be professionally manufactured, age- and size-appropriate, not altered to decrease protection, worn under the socks, and are worn with the bottom edge no higher than 2 inches above the ankle. (see illustrations regarding shinguards). Shinguards must meet the National Operating Committee on Standards for Athletic Equipment (NOCSAE) specifications. The NOCSAE seal and height range shall be permanently marked on the front of the shinguard. Equipment shall not be modified from its original manufactured state and shall be worn in the manner the manufacturer intended it to be worn. It is also recommended that male players wear a supporter and protective cup. Requirements for uniforms:</a:t>
            </a:r>
          </a:p>
          <a:p>
            <a:pPr defTabSz="457200">
              <a:defRPr/>
            </a:pPr>
            <a:r>
              <a:rPr lang="en-US" dirty="0" smtClean="0"/>
              <a:t>	a. Jerseys and socks of opposing teams shall be of contrasting colors and, in the event of a similarity of color; the home team shall be responsible for making the necessary change.</a:t>
            </a:r>
          </a:p>
          <a:p>
            <a:pPr marL="228600" indent="-228600" defTabSz="457200">
              <a:defRPr/>
            </a:pPr>
            <a:r>
              <a:rPr lang="en-US" dirty="0" smtClean="0"/>
              <a:t>		b. The home team shall wear solid white jerseys and solid white socks, and the visiting team shall wear dark jerseys and socks. Prior to and during the game, jerseys shall be tucked 	into the shorts, unless manufactured to be worn outside.</a:t>
            </a:r>
          </a:p>
          <a:p>
            <a:pPr>
              <a:defRPr/>
            </a:pPr>
            <a:r>
              <a:rPr lang="en-US" dirty="0" smtClean="0"/>
              <a:t>          c. Both socks shall be the same color, with the home team wearing solid white socks and the visiting team wearing socks of a single dominant color, but not necessarily the color of                 	the jersey. If tape of similar material is applied externally to the socks, it must be of similar color as that part of the sock to which it is applied.</a:t>
            </a:r>
          </a:p>
          <a:p>
            <a:pPr>
              <a:defRPr/>
            </a:pPr>
            <a:r>
              <a:rPr lang="en-US" dirty="0" smtClean="0"/>
              <a:t>          d. A manufacturer's logo/trademark appearing on both sides of the socks is legal.</a:t>
            </a:r>
          </a:p>
          <a:p>
            <a:pPr>
              <a:defRPr/>
            </a:pPr>
            <a:r>
              <a:rPr lang="en-US" dirty="0" smtClean="0"/>
              <a:t>          e. If visible apparel is worn under the jersey and/or shorts, it shall be of a similar length, all alike and of a solid color.</a:t>
            </a:r>
          </a:p>
          <a:p>
            <a:pPr>
              <a:defRPr/>
            </a:pPr>
            <a:r>
              <a:rPr lang="en-US" dirty="0" smtClean="0"/>
              <a:t>          f. One manufacturer's logo/trademark or reference is permitted on the outside of each item which may not exceed 2¼ square inches and may not exceed 2¼ inches in any 	dimension. (Subject to the provisions in 4-1-1(d))</a:t>
            </a:r>
          </a:p>
          <a:p>
            <a:pPr>
              <a:defRPr/>
            </a:pPr>
            <a:r>
              <a:rPr lang="en-US" dirty="0" smtClean="0"/>
              <a:t>          g. An American flag, not to exceed 2 by 3 inches, and either a commemorative or memorial patch, not to exceed 4 square inches and with written state association approval, may be 	worn on the jersey provided neither the flag nor the patch interferes with the visibility of the number.</a:t>
            </a:r>
          </a:p>
          <a:p>
            <a:pPr>
              <a:defRPr/>
            </a:pPr>
            <a:r>
              <a:rPr lang="en-US" dirty="0" smtClean="0"/>
              <a:t>          h. When an illegally uniformed team is unable to correct the situation or cannot verify state association approval of the uniform, the game shall be played. The referee must, however, 	notify the state association following the game.</a:t>
            </a:r>
          </a:p>
          <a:p>
            <a:pPr>
              <a:defRPr/>
            </a:pPr>
            <a:r>
              <a:rPr lang="en-US" dirty="0" smtClean="0"/>
              <a:t>          i. Except for the uniform of the goalkeeper, jerseys, shorts and socks of teammates shall be of similar color, design and pattern.</a:t>
            </a:r>
          </a:p>
          <a:p>
            <a:pPr>
              <a:defRPr/>
            </a:pPr>
            <a:r>
              <a:rPr lang="en-US" dirty="0" smtClean="0"/>
              <a:t>	1. All jerseys, shall be numbered on the back with a different Arabic number at least 6 inches in height and on the front (jersey or shorts) with the same number, which shall be 	at least 4 inches in height. Numbers shall be of contrasting color to the jersey (or shorts) and clearly visible.</a:t>
            </a:r>
          </a:p>
          <a:p>
            <a:pPr>
              <a:defRPr/>
            </a:pPr>
            <a:r>
              <a:rPr lang="en-US" dirty="0" smtClean="0"/>
              <a:t>	2. Only those names, patches, emblems, logos or insignias referencing the school are permitted on the team uniform, except as in 4-1-1 (d), (f) and (g). The player's name may 	also appear on the team uniform. </a:t>
            </a:r>
          </a:p>
          <a:p>
            <a:pPr>
              <a:defRPr/>
            </a:pPr>
            <a:r>
              <a:rPr lang="en-US" dirty="0" smtClean="0"/>
              <a:t>	3. The jersey of the goalkeeper shall be distinctly different from that of any teammate or opponent, except the other goalkeeper. The shorts or pants and socks of the 	goalkeeper are not required to be the same color as his/her teammates, but must comply with Rule 4-1-1f.</a:t>
            </a:r>
          </a:p>
          <a:p>
            <a:pPr>
              <a:defRPr/>
            </a:pPr>
            <a:r>
              <a:rPr lang="en-US" dirty="0" smtClean="0"/>
              <a:t>          j. Shoes must be worn by all participants in a game. Shoes with soles containing metal (aluminum, magnesium, titanium, etc.), leather, rubber, nylon, or plastic cleats, studs, or bars, 	whether molded as part of the sole or detachable, are allowed as long as the referee does not consider them dangerous or they have been altered in any way creating sharp		edges thus rendering them unsafe.</a:t>
            </a:r>
            <a:endParaRPr lang="en-US" u="sng"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122D70-6797-46E7-A915-554A92D7E819}" type="slidenum">
              <a:rPr lang="en-US" altLang="en-US" smtClean="0"/>
              <a:pPr eaLnBrk="1" hangingPunct="1"/>
              <a:t>4</a:t>
            </a:fld>
            <a:endParaRPr lang="en-US" altLang="en-US" smtClean="0"/>
          </a:p>
        </p:txBody>
      </p:sp>
      <p:sp>
        <p:nvSpPr>
          <p:cNvPr id="16281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custDataLst>
              <p:tags r:id="rId1"/>
            </p:custDataLst>
          </p:nvPr>
        </p:nvSpPr>
        <p:spPr bwMode="auto">
          <a:xfrm>
            <a:off x="685800" y="4341813"/>
            <a:ext cx="5486400" cy="4116387"/>
          </a:xfrm>
        </p:spPr>
        <p:txBody>
          <a:bodyPr wrap="square" numCol="1" anchor="t" anchorCtr="0" compatLnSpc="1">
            <a:prstTxWarp prst="textNoShape">
              <a:avLst/>
            </a:prstTxWarp>
            <a:normAutofit fontScale="55000" lnSpcReduction="20000"/>
          </a:bodyPr>
          <a:lstStyle/>
          <a:p>
            <a:pPr defTabSz="457200" eaLnBrk="1" hangingPunct="1">
              <a:spcBef>
                <a:spcPct val="0"/>
              </a:spcBef>
              <a:defRPr/>
            </a:pPr>
            <a:r>
              <a:rPr lang="en-US" b="1" dirty="0" smtClean="0"/>
              <a:t>RULE 4-1-1b – REQUIRED EQUIPMENT</a:t>
            </a:r>
          </a:p>
          <a:p>
            <a:pPr defTabSz="457200">
              <a:defRPr/>
            </a:pPr>
            <a:endParaRPr lang="en-US" dirty="0" smtClean="0"/>
          </a:p>
          <a:p>
            <a:pPr defTabSz="457200">
              <a:defRPr/>
            </a:pPr>
            <a:r>
              <a:rPr lang="en-US" b="1" dirty="0" smtClean="0"/>
              <a:t>ART. 1 . . . </a:t>
            </a:r>
            <a:r>
              <a:rPr lang="en-US" dirty="0" smtClean="0"/>
              <a:t>The required player equipment includes a jersey, shorts, socks, suitable shoes and shinguards. The shinguards shall provide adequate and reasonable protection, be professionally manufactured, age- and size-appropriate, not altered to decrease protection, worn under the socks, and are worn with the bottom edge no higher than 2 inches above the ankle. (see illustrations regarding shinguards). Shinguards must meet the National Operating Committee on Standards for Athletic Equipment (NOCSAE) specifications. The NOCSAE seal and height range shall be permanently marked on the front of the shinguard. Equipment shall not be modified from its original manufactured state and shall be worn in the manner the manufacturer intended it to be worn. It is also recommended that male players wear a supporter and protective cup. Requirements for uniforms:</a:t>
            </a:r>
          </a:p>
          <a:p>
            <a:pPr defTabSz="457200">
              <a:defRPr/>
            </a:pPr>
            <a:r>
              <a:rPr lang="en-US" dirty="0" smtClean="0"/>
              <a:t>	a. Jerseys and socks of opposing teams shall be of contrasting colors and, in the event of a similarity of color; the home team shall be responsible for making the necessary change.</a:t>
            </a:r>
          </a:p>
          <a:p>
            <a:pPr marL="228600" indent="-228600" defTabSz="457200">
              <a:defRPr/>
            </a:pPr>
            <a:r>
              <a:rPr lang="en-US" dirty="0" smtClean="0"/>
              <a:t>		b. The home team shall wear solid white jerseys and solid white socks, and the visiting team shall wear dark jerseys and socks. Prior to and during the game, jerseys shall be tucked 	into the shorts, unless manufactured to be worn outside.</a:t>
            </a:r>
          </a:p>
          <a:p>
            <a:pPr>
              <a:defRPr/>
            </a:pPr>
            <a:r>
              <a:rPr lang="en-US" dirty="0" smtClean="0"/>
              <a:t>          c. Both socks shall be the same color, with the home team wearing solid white socks and the visiting team wearing socks of a single dominant color, but not necessarily the color of                 	the jersey. If tape of similar material is applied externally to the socks, it must be of similar color as that part of the sock to which it is applied.</a:t>
            </a:r>
          </a:p>
          <a:p>
            <a:pPr>
              <a:defRPr/>
            </a:pPr>
            <a:r>
              <a:rPr lang="en-US" dirty="0" smtClean="0"/>
              <a:t>          d. A manufacturer's logo/trademark appearing on both sides of the socks is legal.</a:t>
            </a:r>
          </a:p>
          <a:p>
            <a:pPr>
              <a:defRPr/>
            </a:pPr>
            <a:r>
              <a:rPr lang="en-US" dirty="0" smtClean="0"/>
              <a:t>          e. If visible apparel is worn under the jersey and/or shorts, it shall be of a similar length, all alike and of a solid color.</a:t>
            </a:r>
          </a:p>
          <a:p>
            <a:pPr>
              <a:defRPr/>
            </a:pPr>
            <a:r>
              <a:rPr lang="en-US" dirty="0" smtClean="0"/>
              <a:t>          f. One manufacturer's logo/trademark or reference is permitted on the outside of each item which may not exceed 2¼ square inches and may not exceed 2¼ inches in any 	dimension. (Subject to the provisions in 4-1-1(d))</a:t>
            </a:r>
          </a:p>
          <a:p>
            <a:pPr>
              <a:defRPr/>
            </a:pPr>
            <a:r>
              <a:rPr lang="en-US" dirty="0" smtClean="0"/>
              <a:t>          g. An American flag, not to exceed 2 by 3 inches, and either a commemorative or memorial patch, not to exceed 4 square inches and with written state association approval, may be 	worn on the jersey provided neither the flag nor the patch interferes with the visibility of the number.</a:t>
            </a:r>
          </a:p>
          <a:p>
            <a:pPr>
              <a:defRPr/>
            </a:pPr>
            <a:r>
              <a:rPr lang="en-US" dirty="0" smtClean="0"/>
              <a:t>          h. When an illegally uniformed team is unable to correct the situation or cannot verify state association approval of the uniform, the game shall be played. The referee must, however, 	notify the state association following the game.</a:t>
            </a:r>
          </a:p>
          <a:p>
            <a:pPr>
              <a:defRPr/>
            </a:pPr>
            <a:r>
              <a:rPr lang="en-US" dirty="0" smtClean="0"/>
              <a:t>          i. Except for the uniform of the goalkeeper, jerseys, shorts and socks of teammates shall be of similar color, design and pattern.</a:t>
            </a:r>
          </a:p>
          <a:p>
            <a:pPr>
              <a:defRPr/>
            </a:pPr>
            <a:r>
              <a:rPr lang="en-US" dirty="0" smtClean="0"/>
              <a:t>	1. All jerseys, shall be numbered on the back with a different Arabic number at least 6 inches in height and on the front (jersey or shorts) with the same number, which shall be 	at least 4 inches in height. Numbers shall be of contrasting color to the jersey (or shorts) and clearly visible.</a:t>
            </a:r>
          </a:p>
          <a:p>
            <a:pPr>
              <a:defRPr/>
            </a:pPr>
            <a:r>
              <a:rPr lang="en-US" dirty="0" smtClean="0"/>
              <a:t>	2. Only those names, patches, emblems, logos or insignias referencing the school are permitted on the team uniform, except as in 4-1-1 (d), (f) and (g). The player's name may 	also appear on the team uniform. </a:t>
            </a:r>
          </a:p>
          <a:p>
            <a:pPr>
              <a:defRPr/>
            </a:pPr>
            <a:r>
              <a:rPr lang="en-US" dirty="0" smtClean="0"/>
              <a:t>	3. The jersey of the goalkeeper shall be distinctly different from that of any teammate or opponent, except the other goalkeeper. The shorts or pants and socks of the 	goalkeeper are not required to be the same color as his/her teammates, but must comply with Rule 4-1-1f.</a:t>
            </a:r>
          </a:p>
          <a:p>
            <a:pPr>
              <a:defRPr/>
            </a:pPr>
            <a:r>
              <a:rPr lang="en-US" dirty="0" smtClean="0"/>
              <a:t>          j. Shoes must be worn by all participants in a game. Shoes with soles containing metal (aluminum, magnesium, titanium, etc.), leather, rubber, nylon, or plastic cleats, studs, or bars, 	whether molded as part of the sole or detachable, are allowed as long as the referee does not consider them dangerous or they have been altered in any way creating sharp		edges thus rendering them unsafe.</a:t>
            </a:r>
            <a:endParaRPr lang="en-US" u="sn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normAutofit fontScale="92500" lnSpcReduction="10000"/>
          </a:bodyPr>
          <a:lstStyle/>
          <a:p>
            <a:pPr defTabSz="457200" eaLnBrk="1" hangingPunct="1">
              <a:spcBef>
                <a:spcPct val="0"/>
              </a:spcBef>
              <a:defRPr/>
            </a:pPr>
            <a:r>
              <a:rPr lang="en-US" b="1" dirty="0" smtClean="0"/>
              <a:t>RULE 4-1-1b – REQUIRED EQUIPMENT</a:t>
            </a:r>
          </a:p>
          <a:p>
            <a:pPr defTabSz="457200">
              <a:defRPr/>
            </a:pPr>
            <a:endParaRPr lang="en-US" dirty="0" smtClean="0"/>
          </a:p>
          <a:p>
            <a:pPr defTabSz="457200">
              <a:defRPr/>
            </a:pPr>
            <a:r>
              <a:rPr lang="en-US" b="1" dirty="0" smtClean="0"/>
              <a:t>ART. 1 . . . </a:t>
            </a:r>
            <a:r>
              <a:rPr lang="en-US" dirty="0" smtClean="0"/>
              <a:t>The required player equipment includes a jersey, shorts, socks, suitable shoes and shinguards. The shinguards shall provide adequate and reasonable protection, be professionally manufactured, age- and size-appropriate, not altered to decrease protection, worn under the socks, and are worn with the bottom edge no higher than 2 inches above the ankle. (see illustrations regarding shinguards). Shinguards must meet the National Operating Committee on Standards for Athletic Equipment (NOCSAE) specifications. The NOCSAE seal and height range shall be permanently marked on the front of the shinguard. Equipment shall not be modified from its original manufactured state and shall be worn in the manner the manufacturer intended it to be worn. It is also recommended that male players wear a supporter and protective cup. Requirements for uniforms:</a:t>
            </a:r>
          </a:p>
          <a:p>
            <a:pPr defTabSz="457200">
              <a:defRPr/>
            </a:pPr>
            <a:r>
              <a:rPr lang="en-US" dirty="0" smtClean="0"/>
              <a:t>	a. Jerseys and socks of opposing teams shall be of contrasting colors and, in the event of a similarity of color; the home team shall be responsible for making the necessary change.</a:t>
            </a:r>
          </a:p>
          <a:p>
            <a:pPr marL="228600" indent="-228600" defTabSz="457200">
              <a:defRPr/>
            </a:pPr>
            <a:r>
              <a:rPr lang="en-US" dirty="0" smtClean="0"/>
              <a:t>		b. The home team shall wear solid white jerseys and solid white socks, and the visiting team shall wear dark jerseys and socks. Prior to and during the game, jerseys shall be tucked 	into the shorts, unless manufactured to be worn outside.</a:t>
            </a:r>
          </a:p>
          <a:p>
            <a:pPr>
              <a:defRPr/>
            </a:pPr>
            <a:r>
              <a:rPr lang="en-US" dirty="0" smtClean="0"/>
              <a:t>          c. Both socks shall be the same color, with the home team wearing solid white socks and the visiting team wearing socks of a single dominant color, but not necessarily the color of                 	the jersey. If tape of similar material is applied externally to the socks, it must be of similar color as that part of the sock to which it is applied.</a:t>
            </a:r>
          </a:p>
          <a:p>
            <a:pPr>
              <a:defRPr/>
            </a:pPr>
            <a:r>
              <a:rPr lang="en-US" dirty="0" smtClean="0"/>
              <a:t>          d. A manufacturer's logo/trademark appearing on both sides of the socks is legal.</a:t>
            </a:r>
          </a:p>
          <a:p>
            <a:pPr>
              <a:defRPr/>
            </a:pPr>
            <a:r>
              <a:rPr lang="en-US" dirty="0" smtClean="0"/>
              <a:t>          e. If visible apparel is worn under the jersey and/or shorts, it shall be of a similar length, all alike and of a solid color.</a:t>
            </a:r>
          </a:p>
          <a:p>
            <a:pPr>
              <a:defRPr/>
            </a:pPr>
            <a:r>
              <a:rPr lang="en-US" dirty="0" smtClean="0"/>
              <a:t>          f. One manufacturer's logo/trademark or reference is permitted on the outside of each item which may not exceed 2¼ square inches and may not exceed 2¼ inches in any 	dimension. (Subject to the provisions in 4-1-1(d))</a:t>
            </a:r>
          </a:p>
          <a:p>
            <a:pPr>
              <a:defRPr/>
            </a:pPr>
            <a:r>
              <a:rPr lang="en-US" dirty="0" smtClean="0"/>
              <a:t>          g. An American flag, not to exceed 2 by 3 inches, and either a commemorative or memorial patch, not to exceed 4 square inches and with written state association approval, may be 	worn on the jersey provided neither the flag nor the patch interferes with the visibility of the number.</a:t>
            </a:r>
          </a:p>
          <a:p>
            <a:pPr>
              <a:defRPr/>
            </a:pPr>
            <a:r>
              <a:rPr lang="en-US" dirty="0" smtClean="0"/>
              <a:t>          h. When an illegally uniformed team is unable to correct the situation or cannot verify state association approval of the uniform, the game shall be played. The referee must, however, 	notify the state association following the game.</a:t>
            </a:r>
          </a:p>
          <a:p>
            <a:pPr>
              <a:defRPr/>
            </a:pPr>
            <a:r>
              <a:rPr lang="en-US" dirty="0" smtClean="0"/>
              <a:t>          i. Except for the uniform of the goalkeeper, jerseys, shorts and socks of teammates shall be of similar color, design and pattern.</a:t>
            </a:r>
          </a:p>
          <a:p>
            <a:pPr>
              <a:defRPr/>
            </a:pPr>
            <a:r>
              <a:rPr lang="en-US" dirty="0" smtClean="0"/>
              <a:t>	1. All jerseys, shall be numbered on the back with a different Arabic number at least 6 inches in height and on the front (jersey or shorts) with the same number, which shall be 	at least 4 inches in height. Numbers shall be of contrasting color to the jersey (or shorts) and clearly visible.</a:t>
            </a:r>
          </a:p>
          <a:p>
            <a:pPr>
              <a:defRPr/>
            </a:pPr>
            <a:r>
              <a:rPr lang="en-US" dirty="0" smtClean="0"/>
              <a:t>	2. Only those names, patches, emblems, logos or insignias referencing the school are permitted on the team uniform, except as in 4-1-1 (d), (f) and (g). The player's name may 	also appear on the team uniform. </a:t>
            </a:r>
          </a:p>
          <a:p>
            <a:pPr>
              <a:defRPr/>
            </a:pPr>
            <a:r>
              <a:rPr lang="en-US" dirty="0" smtClean="0"/>
              <a:t>	3. The jersey of the goalkeeper shall be distinctly different from that of any teammate or opponent, except the other goalkeeper. The shorts or pants and socks of the 	goalkeeper are not required to be the same color as his/her teammates, but must comply with Rule 4-1-1f.</a:t>
            </a:r>
          </a:p>
          <a:p>
            <a:pPr>
              <a:defRPr/>
            </a:pPr>
            <a:r>
              <a:rPr lang="en-US" dirty="0" smtClean="0"/>
              <a:t>          j. Shoes must be worn by all participants in a game. Shoes with soles containing metal (aluminum, magnesium, titanium, etc.), leather, rubber, nylon, or plastic cleats, studs, or bars, 	whether molded as part of the sole or detachable, are allowed as long as the referee does not consider them dangerous or they have been altered in any way creating sharp		edges thus rendering them unsafe.</a:t>
            </a:r>
            <a:endParaRPr lang="en-US" u="sng" dirty="0"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3C1EB5-DF11-49F6-A1A3-80D05DADDDD0}" type="slidenum">
              <a:rPr lang="en-US" altLang="en-US" smtClean="0"/>
              <a:pPr eaLnBrk="1" hangingPunct="1"/>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74608F-9ADC-4091-BB97-5102E6623675}" type="slidenum">
              <a:rPr lang="en-US" altLang="en-US" smtClean="0"/>
              <a:pPr eaLnBrk="1" hangingPunct="1"/>
              <a:t>6</a:t>
            </a:fld>
            <a:endParaRPr lang="en-US" altLang="en-US" smtClean="0"/>
          </a:p>
        </p:txBody>
      </p:sp>
      <p:sp>
        <p:nvSpPr>
          <p:cNvPr id="16486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custDataLst>
              <p:tags r:id="rId1"/>
            </p:custDataLst>
          </p:nvPr>
        </p:nvSpPr>
        <p:spPr bwMode="auto">
          <a:xfrm>
            <a:off x="685800" y="4341813"/>
            <a:ext cx="5486400" cy="4116387"/>
          </a:xfrm>
        </p:spPr>
        <p:txBody>
          <a:bodyPr wrap="square" numCol="1" anchor="t" anchorCtr="0" compatLnSpc="1">
            <a:prstTxWarp prst="textNoShape">
              <a:avLst/>
            </a:prstTxWarp>
            <a:normAutofit fontScale="92500" lnSpcReduction="10000"/>
          </a:bodyPr>
          <a:lstStyle/>
          <a:p>
            <a:pPr defTabSz="457200" eaLnBrk="1" hangingPunct="1">
              <a:spcBef>
                <a:spcPct val="0"/>
              </a:spcBef>
              <a:defRPr/>
            </a:pPr>
            <a:r>
              <a:rPr lang="en-US" b="1" dirty="0" smtClean="0"/>
              <a:t>RULE 4-1-1b – REQUIRED EQUIPMENT</a:t>
            </a:r>
          </a:p>
          <a:p>
            <a:pPr defTabSz="457200">
              <a:defRPr/>
            </a:pPr>
            <a:endParaRPr lang="en-US" dirty="0" smtClean="0"/>
          </a:p>
          <a:p>
            <a:pPr defTabSz="457200">
              <a:defRPr/>
            </a:pPr>
            <a:r>
              <a:rPr lang="en-US" b="1" dirty="0" smtClean="0"/>
              <a:t>ART. 1 . . . </a:t>
            </a:r>
            <a:r>
              <a:rPr lang="en-US" dirty="0" smtClean="0"/>
              <a:t>The required player equipment includes a jersey, shorts, socks, suitable shoes and shinguards. The shinguards shall provide adequate and reasonable protection, be professionally manufactured, age- and size-appropriate, not altered to decrease protection, worn under the socks, and are worn with the bottom edge no higher than 2 inches above the ankle. (see illustrations regarding shinguards). Shinguards must meet the National Operating Committee on Standards for Athletic Equipment (NOCSAE) specifications. The NOCSAE seal and height range shall be permanently marked on the front of the shinguard. Equipment shall not be modified from its original manufactured state and shall be worn in the manner the manufacturer intended it to be worn. It is also recommended that male players wear a supporter and protective cup. Requirements for uniforms:</a:t>
            </a:r>
          </a:p>
          <a:p>
            <a:pPr defTabSz="457200">
              <a:defRPr/>
            </a:pPr>
            <a:r>
              <a:rPr lang="en-US" dirty="0" smtClean="0"/>
              <a:t>	a. Jerseys and socks of opposing teams shall be of contrasting colors and, in the event of a similarity of color; the home team shall be responsible for making the necessary change.</a:t>
            </a:r>
          </a:p>
          <a:p>
            <a:pPr marL="228600" indent="-228600" defTabSz="457200">
              <a:defRPr/>
            </a:pPr>
            <a:r>
              <a:rPr lang="en-US" dirty="0" smtClean="0"/>
              <a:t>		b. The home team shall wear solid white jerseys and solid white socks, and the visiting team shall wear dark jerseys and socks. Prior to and during the game, jerseys shall be tucked 	into the shorts, unless manufactured to be worn outside.</a:t>
            </a:r>
          </a:p>
          <a:p>
            <a:pPr>
              <a:defRPr/>
            </a:pPr>
            <a:r>
              <a:rPr lang="en-US" dirty="0" smtClean="0"/>
              <a:t>          c. Both socks shall be the same color, with the home team wearing solid white socks and the visiting team wearing socks of a single dominant color, but not necessarily the color of                 	the jersey. If tape of similar material is applied externally to the socks, it must be of similar color as that part of the sock to which it is applied.</a:t>
            </a:r>
          </a:p>
          <a:p>
            <a:pPr>
              <a:defRPr/>
            </a:pPr>
            <a:r>
              <a:rPr lang="en-US" dirty="0" smtClean="0"/>
              <a:t>          d. A manufacturer's logo/trademark appearing on both sides of the socks is legal.</a:t>
            </a:r>
          </a:p>
          <a:p>
            <a:pPr>
              <a:defRPr/>
            </a:pPr>
            <a:r>
              <a:rPr lang="en-US" dirty="0" smtClean="0"/>
              <a:t>          e. If visible apparel is worn under the jersey and/or shorts, it shall be of a similar length, all alike and of a solid color.</a:t>
            </a:r>
          </a:p>
          <a:p>
            <a:pPr>
              <a:defRPr/>
            </a:pPr>
            <a:r>
              <a:rPr lang="en-US" dirty="0" smtClean="0"/>
              <a:t>          f. One manufacturer's logo/trademark or reference is permitted on the outside of each item which may not exceed 2¼ square inches and may not exceed 2¼ inches in any 	dimension. (Subject to the provisions in 4-1-1(d))</a:t>
            </a:r>
          </a:p>
          <a:p>
            <a:pPr>
              <a:defRPr/>
            </a:pPr>
            <a:r>
              <a:rPr lang="en-US" dirty="0" smtClean="0"/>
              <a:t>          g. An American flag, not to exceed 2 by 3 inches, and either a commemorative or memorial patch, not to exceed 4 square inches and with written state association approval, may be 	worn on the jersey provided neither the flag nor the patch interferes with the visibility of the number.</a:t>
            </a:r>
          </a:p>
          <a:p>
            <a:pPr>
              <a:defRPr/>
            </a:pPr>
            <a:r>
              <a:rPr lang="en-US" dirty="0" smtClean="0"/>
              <a:t>          h. When an illegally uniformed team is unable to correct the situation or cannot verify state association approval of the uniform, the game shall be played. The referee must, however, 	notify the state association following the game.</a:t>
            </a:r>
          </a:p>
          <a:p>
            <a:pPr>
              <a:defRPr/>
            </a:pPr>
            <a:r>
              <a:rPr lang="en-US" dirty="0" smtClean="0"/>
              <a:t>          i. Except for the uniform of the goalkeeper, jerseys, shorts and socks of teammates shall be of similar color, design and pattern.</a:t>
            </a:r>
          </a:p>
          <a:p>
            <a:pPr>
              <a:defRPr/>
            </a:pPr>
            <a:r>
              <a:rPr lang="en-US" dirty="0" smtClean="0"/>
              <a:t>	1. All jerseys, shall be numbered on the back with a different Arabic number at least 6 inches in height and on the front (jersey or shorts) with the same number, which shall be 	at least 4 inches in height. Numbers shall be of contrasting color to the jersey (or shorts) and clearly visible.</a:t>
            </a:r>
          </a:p>
          <a:p>
            <a:pPr>
              <a:defRPr/>
            </a:pPr>
            <a:r>
              <a:rPr lang="en-US" dirty="0" smtClean="0"/>
              <a:t>	2. Only those names, patches, emblems, logos or insignias referencing the school are permitted on the team uniform, except as in 4-1-1 (d), (f) and (g). The player's name may 	also appear on the team uniform. </a:t>
            </a:r>
          </a:p>
          <a:p>
            <a:pPr>
              <a:defRPr/>
            </a:pPr>
            <a:r>
              <a:rPr lang="en-US" dirty="0" smtClean="0"/>
              <a:t>	3. The jersey of the goalkeeper shall be distinctly different from that of any teammate or opponent, except the other goalkeeper. The shorts or pants and socks of the 	goalkeeper are not required to be the same color as his/her teammates, but must comply with Rule 4-1-1f.</a:t>
            </a:r>
          </a:p>
          <a:p>
            <a:pPr>
              <a:defRPr/>
            </a:pPr>
            <a:r>
              <a:rPr lang="en-US" dirty="0" smtClean="0"/>
              <a:t>          j. Shoes must be worn by all participants in a game. Shoes with soles containing metal (aluminum, magnesium, titanium, etc.), leather, rubber, nylon, or plastic cleats, studs, or bars, 	whether molded as part of the sole or detachable, are allowed as long as the referee does not consider them dangerous or they have been altered in any way creating sharp		edges thus rendering them unsafe.</a:t>
            </a:r>
            <a:endParaRPr lang="en-US" u="sng"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0FF210-0485-49CD-8D22-5F996D2D645C}" type="slidenum">
              <a:rPr lang="en-US" altLang="en-US" smtClean="0"/>
              <a:pPr eaLnBrk="1" hangingPunct="1"/>
              <a:t>7</a:t>
            </a:fld>
            <a:endParaRPr lang="en-US" altLang="en-US" smtClean="0"/>
          </a:p>
        </p:txBody>
      </p:sp>
      <p:sp>
        <p:nvSpPr>
          <p:cNvPr id="16589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custDataLst>
              <p:tags r:id="rId1"/>
            </p:custDataLst>
          </p:nvPr>
        </p:nvSpPr>
        <p:spPr bwMode="auto">
          <a:xfrm>
            <a:off x="685800" y="4341813"/>
            <a:ext cx="5486400" cy="4116387"/>
          </a:xfrm>
        </p:spPr>
        <p:txBody>
          <a:bodyPr wrap="square" numCol="1" anchor="t" anchorCtr="0" compatLnSpc="1">
            <a:prstTxWarp prst="textNoShape">
              <a:avLst/>
            </a:prstTxWarp>
          </a:bodyPr>
          <a:lstStyle/>
          <a:p>
            <a:pPr defTabSz="457200" eaLnBrk="1" hangingPunct="1">
              <a:spcBef>
                <a:spcPct val="0"/>
              </a:spcBef>
              <a:defRPr/>
            </a:pPr>
            <a:r>
              <a:rPr lang="en-US" b="1" dirty="0" smtClean="0"/>
              <a:t>RULE 4-1-1b – REQUIRED EQUIPMENT</a:t>
            </a:r>
          </a:p>
          <a:p>
            <a:pPr defTabSz="457200">
              <a:defRPr/>
            </a:pPr>
            <a:endParaRPr lang="en-US" dirty="0" smtClean="0"/>
          </a:p>
          <a:p>
            <a:pPr defTabSz="457200">
              <a:defRPr/>
            </a:pPr>
            <a:r>
              <a:rPr lang="en-US" b="1" dirty="0" smtClean="0"/>
              <a:t>ART. 1 . . . </a:t>
            </a:r>
            <a:r>
              <a:rPr lang="en-US" dirty="0" smtClean="0"/>
              <a:t>The required player equipment includes a jersey, shorts, socks, suitable shoes and shinguards. The shinguards shall provide adequate and reasonable protection, be professionally manufactured, age- and size-appropriate, not altered to decrease protection, worn under the socks, and are worn with the bottom edge no higher than 2 inches above the ankle. (see illustrations regarding shinguards). Shinguards must meet the National Operating Committee on Standards for Athletic Equipment (NOCSAE) specifications. The NOCSAE seal and height range shall be permanently marked on the front of the shinguard. Equipment shall not be modified from its original manufactured state and shall be worn in the manner the manufacturer intended it to be worn. It is also recommended that male players wear a supporter and protective cup. Requirements for uniforms:</a:t>
            </a:r>
          </a:p>
          <a:p>
            <a:pPr defTabSz="457200">
              <a:defRPr/>
            </a:pPr>
            <a:r>
              <a:rPr lang="en-US" dirty="0" smtClean="0"/>
              <a:t>	a. Jerseys and socks of opposing teams shall be of contrasting colors and, in the event of a similarity of color; the home team shall be responsible for making the necessary change.</a:t>
            </a:r>
          </a:p>
          <a:p>
            <a:pPr marL="228600" indent="-228600" defTabSz="457200">
              <a:defRPr/>
            </a:pPr>
            <a:r>
              <a:rPr lang="en-US" dirty="0" smtClean="0"/>
              <a:t>		b. The home team shall wear solid white jerseys and solid white socks, and the visiting team shall wear dark jerseys and socks. Prior to and during the game, jerseys shall be tucked 	into the shorts, unless manufactured to be worn outside.</a:t>
            </a:r>
          </a:p>
          <a:p>
            <a:pPr>
              <a:defRPr/>
            </a:pPr>
            <a:r>
              <a:rPr lang="en-US" dirty="0" smtClean="0"/>
              <a:t>          c. Both socks shall be the same color, with the home team wearing solid white socks and the visiting team wearing socks of a single dominant color, but not necessarily the color of                 	the jersey. If tape of similar material is applied externally to the socks, it must be of similar color as that part of the sock to which it is applied.</a:t>
            </a:r>
          </a:p>
          <a:p>
            <a:pPr>
              <a:defRPr/>
            </a:pPr>
            <a:r>
              <a:rPr lang="en-US" dirty="0" smtClean="0"/>
              <a:t>          d. A manufacturer's logo/trademark appearing on both sides of the socks is legal.</a:t>
            </a:r>
          </a:p>
          <a:p>
            <a:pPr>
              <a:defRPr/>
            </a:pPr>
            <a:r>
              <a:rPr lang="en-US" dirty="0" smtClean="0"/>
              <a:t>          e. If visible apparel is worn under the jersey and/or shorts, it shall be of a similar length, all alike and of a solid color.</a:t>
            </a:r>
          </a:p>
          <a:p>
            <a:pPr>
              <a:defRPr/>
            </a:pPr>
            <a:r>
              <a:rPr lang="en-US" dirty="0" smtClean="0"/>
              <a:t>          f. One manufacturer's logo/trademark or reference is permitted on the outside of each item which may not exceed 2¼ square inches and may not exceed 2¼ inches in any 	dimension. (Subject to the provisions in 4-1-1(d))</a:t>
            </a:r>
          </a:p>
          <a:p>
            <a:pPr>
              <a:defRPr/>
            </a:pPr>
            <a:r>
              <a:rPr lang="en-US" dirty="0" smtClean="0"/>
              <a:t>          g. An American flag, not to exceed 2 by 3 inches, and either a commemorative or memorial patch, not to exceed 4 square inches and with written state association approval, may be 	worn on the jersey provided neither the flag nor the patch interferes with the visibility of the number.</a:t>
            </a:r>
          </a:p>
          <a:p>
            <a:pPr>
              <a:defRPr/>
            </a:pPr>
            <a:r>
              <a:rPr lang="en-US" dirty="0" smtClean="0"/>
              <a:t>          h. When an illegally uniformed team is unable to correct the situation or cannot verify state association approval of the uniform, the game shall be played. The referee must, however, 	notify the state association following the game.</a:t>
            </a:r>
          </a:p>
          <a:p>
            <a:pPr>
              <a:defRPr/>
            </a:pPr>
            <a:r>
              <a:rPr lang="en-US" dirty="0" smtClean="0"/>
              <a:t>          i. Except for the uniform of the goalkeeper, jerseys, shorts and socks of teammates shall be of similar color, design and pattern.</a:t>
            </a:r>
          </a:p>
          <a:p>
            <a:pPr>
              <a:defRPr/>
            </a:pPr>
            <a:r>
              <a:rPr lang="en-US" dirty="0" smtClean="0"/>
              <a:t>	1. All jerseys, shall be numbered on the back with a different Arabic number at least 6 inches in height and on the front (jersey or shorts) with the same number, which shall be 	at least 4 inches in height. Numbers shall be of contrasting color to the jersey (or shorts) and clearly visible.</a:t>
            </a:r>
          </a:p>
          <a:p>
            <a:pPr>
              <a:defRPr/>
            </a:pPr>
            <a:r>
              <a:rPr lang="en-US" dirty="0" smtClean="0"/>
              <a:t>	2. Only those names, patches, emblems, logos or insignias referencing the school are permitted on the team uniform, except as in 4-1-1 (d), (f) and (g). The player's name may 	also appear on the team uniform. </a:t>
            </a:r>
          </a:p>
          <a:p>
            <a:pPr>
              <a:defRPr/>
            </a:pPr>
            <a:r>
              <a:rPr lang="en-US" dirty="0" smtClean="0"/>
              <a:t>	3. The jersey of the goalkeeper shall be distinctly different from that of any teammate or opponent, except the other goalkeeper. The shorts or pants and socks of the 	goalkeeper are not required to be the same color as his/her teammates, but must comply with Rule 4-1-1f.</a:t>
            </a:r>
          </a:p>
          <a:p>
            <a:pPr>
              <a:defRPr/>
            </a:pPr>
            <a:r>
              <a:rPr lang="en-US" dirty="0" smtClean="0"/>
              <a:t>          j. Shoes must be worn by all participants in a game. Shoes with soles containing metal (aluminum, magnesium, titanium, etc.), leather, rubber, nylon, or plastic cleats, studs, or bars, 	whether molded as part of the sole or detachable, are allowed as long as the referee does not consider them dangerous or they have been altered in any way creating sharp		edges thus rendering them unsafe.</a:t>
            </a:r>
            <a:endParaRPr lang="en-US" u="sng"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ADC34A-24F6-47C4-B37D-310D5E70C723}"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32543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DC34A-24F6-47C4-B37D-310D5E70C723}"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69234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DC34A-24F6-47C4-B37D-310D5E70C723}"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196382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6538" y="0"/>
            <a:ext cx="8639175" cy="12477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39825" y="1431925"/>
            <a:ext cx="7735888" cy="5176838"/>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A4BB0C97-1C9F-4524-8D31-E53608F72848}" type="slidenum">
              <a:rPr lang="en-US"/>
              <a:pPr>
                <a:defRPr/>
              </a:pPr>
              <a:t>‹#›</a:t>
            </a:fld>
            <a:r>
              <a:rPr lang="en-US"/>
              <a:t> |</a:t>
            </a:r>
          </a:p>
        </p:txBody>
      </p:sp>
    </p:spTree>
    <p:extLst>
      <p:ext uri="{BB962C8B-B14F-4D97-AF65-F5344CB8AC3E}">
        <p14:creationId xmlns:p14="http://schemas.microsoft.com/office/powerpoint/2010/main" val="312016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6913563" y="6478588"/>
            <a:ext cx="2095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800" smtClean="0">
                <a:solidFill>
                  <a:srgbClr val="FFFFFF"/>
                </a:solidFill>
                <a:cs typeface="Arial" pitchFamily="34" charset="0"/>
              </a:rPr>
              <a:t>© REFEREE ENTERPISES INC. 2013</a:t>
            </a:r>
          </a:p>
        </p:txBody>
      </p:sp>
      <p:sp>
        <p:nvSpPr>
          <p:cNvPr id="8" name="TextBox 7"/>
          <p:cNvSpPr txBox="1">
            <a:spLocks noChangeArrowheads="1"/>
          </p:cNvSpPr>
          <p:nvPr userDrawn="1"/>
        </p:nvSpPr>
        <p:spPr bwMode="auto">
          <a:xfrm rot="16200000">
            <a:off x="-2249487" y="3394075"/>
            <a:ext cx="5195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b="1" smtClean="0">
                <a:solidFill>
                  <a:srgbClr val="7F7F7F"/>
                </a:solidFill>
                <a:cs typeface="Arial" pitchFamily="34" charset="0"/>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dirty="0"/>
          </a:p>
        </p:txBody>
      </p:sp>
    </p:spTree>
    <p:extLst>
      <p:ext uri="{BB962C8B-B14F-4D97-AF65-F5344CB8AC3E}">
        <p14:creationId xmlns:p14="http://schemas.microsoft.com/office/powerpoint/2010/main" val="11930654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DC34A-24F6-47C4-B37D-310D5E70C723}"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266196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DC34A-24F6-47C4-B37D-310D5E70C723}"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165285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ADC34A-24F6-47C4-B37D-310D5E70C723}"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196109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ADC34A-24F6-47C4-B37D-310D5E70C723}" type="datetimeFigureOut">
              <a:rPr lang="en-US" smtClean="0"/>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41585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DC34A-24F6-47C4-B37D-310D5E70C723}" type="datetimeFigureOut">
              <a:rPr lang="en-US" smtClean="0"/>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359667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DC34A-24F6-47C4-B37D-310D5E70C723}" type="datetimeFigureOut">
              <a:rPr lang="en-US" smtClean="0"/>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103423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DC34A-24F6-47C4-B37D-310D5E70C723}"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202310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DC34A-24F6-47C4-B37D-310D5E70C723}"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E1E9-7A60-458F-8181-7C0D4D5BB139}" type="slidenum">
              <a:rPr lang="en-US" smtClean="0"/>
              <a:t>‹#›</a:t>
            </a:fld>
            <a:endParaRPr lang="en-US"/>
          </a:p>
        </p:txBody>
      </p:sp>
    </p:spTree>
    <p:extLst>
      <p:ext uri="{BB962C8B-B14F-4D97-AF65-F5344CB8AC3E}">
        <p14:creationId xmlns:p14="http://schemas.microsoft.com/office/powerpoint/2010/main" val="208521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DC34A-24F6-47C4-B37D-310D5E70C723}" type="datetimeFigureOut">
              <a:rPr lang="en-US" smtClean="0"/>
              <a:t>7/24/2014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CE1E9-7A60-458F-8181-7C0D4D5BB139}" type="slidenum">
              <a:rPr lang="en-US" smtClean="0"/>
              <a:t>‹#›</a:t>
            </a:fld>
            <a:endParaRPr lang="en-US"/>
          </a:p>
        </p:txBody>
      </p:sp>
    </p:spTree>
    <p:extLst>
      <p:ext uri="{BB962C8B-B14F-4D97-AF65-F5344CB8AC3E}">
        <p14:creationId xmlns:p14="http://schemas.microsoft.com/office/powerpoint/2010/main" val="16744159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6.xml"/><Relationship Id="rId7"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newhorizonssoccer.com/products/full/351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52400"/>
            <a:ext cx="8639175" cy="1600200"/>
          </a:xfrm>
        </p:spPr>
        <p:txBody>
          <a:bodyPr>
            <a:normAutofit fontScale="90000"/>
          </a:bodyPr>
          <a:lstStyle/>
          <a:p>
            <a:r>
              <a:rPr lang="en-US" b="1" dirty="0" smtClean="0"/>
              <a:t/>
            </a:r>
            <a:br>
              <a:rPr lang="en-US" b="1" dirty="0" smtClean="0"/>
            </a:br>
            <a:r>
              <a:rPr lang="en-US" b="1" dirty="0" smtClean="0"/>
              <a:t/>
            </a:r>
            <a:br>
              <a:rPr lang="en-US" b="1" dirty="0" smtClean="0"/>
            </a:br>
            <a:endParaRPr lang="en-US" dirty="0"/>
          </a:p>
        </p:txBody>
      </p:sp>
      <p:pic>
        <p:nvPicPr>
          <p:cNvPr id="4" name="Table Placeholder 3"/>
          <p:cNvPicPr>
            <a:picLocks noGrp="1" noChangeAspect="1"/>
          </p:cNvPicPr>
          <p:nvPr>
            <p:ph type="tbl" idx="1"/>
          </p:nvPr>
        </p:nvPicPr>
        <p:blipFill>
          <a:blip r:embed="rId3" cstate="print">
            <a:extLst>
              <a:ext uri="{28A0092B-C50C-407E-A947-70E740481C1C}">
                <a14:useLocalDpi xmlns:a14="http://schemas.microsoft.com/office/drawing/2010/main" val="0"/>
              </a:ext>
            </a:extLst>
          </a:blip>
          <a:stretch>
            <a:fillRect/>
          </a:stretch>
        </p:blipFill>
        <p:spPr>
          <a:xfrm>
            <a:off x="228600" y="457200"/>
            <a:ext cx="1447800" cy="1083033"/>
          </a:xfrm>
        </p:spPr>
      </p:pic>
      <p:sp>
        <p:nvSpPr>
          <p:cNvPr id="5" name="TextBox 4"/>
          <p:cNvSpPr txBox="1"/>
          <p:nvPr/>
        </p:nvSpPr>
        <p:spPr>
          <a:xfrm>
            <a:off x="1428750" y="685800"/>
            <a:ext cx="6781800" cy="5139869"/>
          </a:xfrm>
          <a:prstGeom prst="rect">
            <a:avLst/>
          </a:prstGeom>
          <a:noFill/>
        </p:spPr>
        <p:txBody>
          <a:bodyPr wrap="square" rtlCol="0">
            <a:spAutoFit/>
          </a:bodyPr>
          <a:lstStyle/>
          <a:p>
            <a:endParaRPr lang="en-US" dirty="0" smtClean="0"/>
          </a:p>
          <a:p>
            <a:pPr algn="ctr"/>
            <a:r>
              <a:rPr lang="en-US" sz="2800" b="1" dirty="0" smtClean="0"/>
              <a:t>2014 </a:t>
            </a:r>
            <a:r>
              <a:rPr lang="en-US" sz="2800" b="1" dirty="0"/>
              <a:t>– </a:t>
            </a:r>
            <a:r>
              <a:rPr lang="en-US" sz="2800" b="1" dirty="0" smtClean="0"/>
              <a:t>2015 </a:t>
            </a:r>
            <a:r>
              <a:rPr lang="en-US" sz="2800" b="1" dirty="0"/>
              <a:t/>
            </a:r>
            <a:br>
              <a:rPr lang="en-US" sz="2800" b="1" dirty="0"/>
            </a:br>
            <a:r>
              <a:rPr lang="en-US" sz="2800" b="1" dirty="0"/>
              <a:t>Soccer Uniform Requirements</a:t>
            </a:r>
            <a:endParaRPr lang="en-US" sz="2800" dirty="0"/>
          </a:p>
          <a:p>
            <a:endParaRPr lang="en-US" dirty="0"/>
          </a:p>
          <a:p>
            <a:endParaRPr lang="en-US" dirty="0"/>
          </a:p>
          <a:p>
            <a:r>
              <a:rPr lang="en-US" sz="2000" b="1" u="sng" dirty="0" smtClean="0"/>
              <a:t>Socks</a:t>
            </a:r>
            <a:r>
              <a:rPr lang="en-US" sz="2000" dirty="0" smtClean="0"/>
              <a:t> – </a:t>
            </a:r>
            <a:r>
              <a:rPr lang="en-US" sz="2000" b="1" i="1" dirty="0" smtClean="0"/>
              <a:t>Home</a:t>
            </a:r>
            <a:r>
              <a:rPr lang="en-US" sz="2000" dirty="0" smtClean="0"/>
              <a:t>: SOLID WHITE,  </a:t>
            </a:r>
            <a:r>
              <a:rPr lang="en-US" sz="2000" b="1" i="1" dirty="0" smtClean="0"/>
              <a:t>Away</a:t>
            </a:r>
            <a:r>
              <a:rPr lang="en-US" sz="2000" dirty="0" smtClean="0"/>
              <a:t>: </a:t>
            </a:r>
            <a:r>
              <a:rPr lang="en-US" sz="2000" dirty="0" smtClean="0"/>
              <a:t>PREDOMINANTLY </a:t>
            </a:r>
            <a:r>
              <a:rPr lang="en-US" sz="2000" dirty="0" smtClean="0"/>
              <a:t>DARK</a:t>
            </a:r>
          </a:p>
          <a:p>
            <a:r>
              <a:rPr lang="en-US" sz="2000" dirty="0" smtClean="0"/>
              <a:t>*Tape, if used, must be of similar color to the sock color.</a:t>
            </a:r>
          </a:p>
          <a:p>
            <a:endParaRPr lang="en-US" sz="2000" dirty="0" smtClean="0"/>
          </a:p>
          <a:p>
            <a:r>
              <a:rPr lang="en-US" sz="2000" b="1" u="sng" dirty="0" smtClean="0"/>
              <a:t>Jerseys</a:t>
            </a:r>
            <a:r>
              <a:rPr lang="en-US" sz="2000" dirty="0" smtClean="0"/>
              <a:t> – </a:t>
            </a:r>
            <a:r>
              <a:rPr lang="en-US" sz="2000" b="1" i="1" dirty="0" smtClean="0"/>
              <a:t>Home</a:t>
            </a:r>
            <a:r>
              <a:rPr lang="en-US" sz="2000" dirty="0" smtClean="0"/>
              <a:t>: SOLID WHITE,</a:t>
            </a:r>
            <a:r>
              <a:rPr lang="en-US" sz="2000" b="1" i="1" dirty="0" smtClean="0"/>
              <a:t> Away</a:t>
            </a:r>
            <a:r>
              <a:rPr lang="en-US" sz="2000" dirty="0" smtClean="0"/>
              <a:t>: </a:t>
            </a:r>
            <a:r>
              <a:rPr lang="en-US" sz="2000" dirty="0" smtClean="0"/>
              <a:t>PREDOMINANTLY </a:t>
            </a:r>
            <a:r>
              <a:rPr lang="en-US" sz="2000" dirty="0" smtClean="0"/>
              <a:t>DARK</a:t>
            </a:r>
          </a:p>
          <a:p>
            <a:r>
              <a:rPr lang="en-US" sz="2000" dirty="0" smtClean="0"/>
              <a:t>4” # on the front (or on front of short), 6” # on the back.</a:t>
            </a:r>
          </a:p>
          <a:p>
            <a:r>
              <a:rPr lang="en-US" sz="2000" dirty="0" smtClean="0"/>
              <a:t>ONE manufacturer’s logo may be visible (2 ¼ </a:t>
            </a:r>
            <a:r>
              <a:rPr lang="en-US" sz="2000" dirty="0" err="1" smtClean="0"/>
              <a:t>sq</a:t>
            </a:r>
            <a:r>
              <a:rPr lang="en-US" sz="2000" dirty="0" smtClean="0"/>
              <a:t> “ max)</a:t>
            </a:r>
          </a:p>
          <a:p>
            <a:endParaRPr lang="en-US" sz="2000" dirty="0" smtClean="0"/>
          </a:p>
          <a:p>
            <a:r>
              <a:rPr lang="en-US" sz="2000" b="1" u="sng" dirty="0" smtClean="0"/>
              <a:t>Shorts</a:t>
            </a:r>
            <a:r>
              <a:rPr lang="en-US" sz="2000" dirty="0" smtClean="0"/>
              <a:t> – </a:t>
            </a:r>
            <a:r>
              <a:rPr lang="en-US" sz="2000" u="sng" dirty="0" smtClean="0"/>
              <a:t>NO color restrictions, Home or Away</a:t>
            </a:r>
            <a:r>
              <a:rPr lang="en-US" sz="2000" dirty="0" smtClean="0"/>
              <a:t>.  </a:t>
            </a:r>
            <a:r>
              <a:rPr lang="en-US" sz="2000" dirty="0"/>
              <a:t>M</a:t>
            </a:r>
            <a:r>
              <a:rPr lang="en-US" sz="2000" dirty="0" smtClean="0"/>
              <a:t>ay be numbered on the front leg (4”) as opposed to numbering the FRONT of the jersey (4”).</a:t>
            </a:r>
          </a:p>
          <a:p>
            <a:endParaRPr lang="en-US" dirty="0"/>
          </a:p>
        </p:txBody>
      </p:sp>
    </p:spTree>
    <p:extLst>
      <p:ext uri="{BB962C8B-B14F-4D97-AF65-F5344CB8AC3E}">
        <p14:creationId xmlns:p14="http://schemas.microsoft.com/office/powerpoint/2010/main" val="101156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Arial" pitchFamily="34" charset="0"/>
                <a:cs typeface="Arial" pitchFamily="34" charset="0"/>
              </a:rPr>
              <a:t>Required Equipment</a:t>
            </a:r>
            <a:br>
              <a:rPr lang="en-US" altLang="en-US" smtClean="0">
                <a:latin typeface="Arial" pitchFamily="34" charset="0"/>
                <a:cs typeface="Arial" pitchFamily="34" charset="0"/>
              </a:rPr>
            </a:br>
            <a:r>
              <a:rPr lang="en-US" altLang="en-US" smtClean="0">
                <a:latin typeface="Arial" pitchFamily="34" charset="0"/>
                <a:cs typeface="Arial" pitchFamily="34" charset="0"/>
              </a:rPr>
              <a:t>Rule 4-1-1c</a:t>
            </a:r>
          </a:p>
        </p:txBody>
      </p:sp>
      <p:sp>
        <p:nvSpPr>
          <p:cNvPr id="29699" name="Subtitle 2"/>
          <p:cNvSpPr>
            <a:spLocks noGrp="1"/>
          </p:cNvSpPr>
          <p:nvPr>
            <p:ph type="subTitle" idx="1"/>
          </p:nvPr>
        </p:nvSpPr>
        <p:spPr bwMode="auto">
          <a:xfrm>
            <a:off x="1827213" y="4413250"/>
            <a:ext cx="6727825"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smtClean="0">
                <a:latin typeface="Arial" pitchFamily="34" charset="0"/>
                <a:cs typeface="Arial" pitchFamily="34" charset="0"/>
              </a:rPr>
              <a:t>The home team shall wear solid white jerseys and solid white socks, with shorts of any color. If tape or similar material is applied on any sock, it must be similar in color to the socks to which it is applied.</a:t>
            </a:r>
          </a:p>
        </p:txBody>
      </p:sp>
      <p:pic>
        <p:nvPicPr>
          <p:cNvPr id="29700" name="Picture Placeholder 6" descr="SC_NFHS_2013_PPT_PP0004.psd"/>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556" b="15556"/>
          <a:stretch>
            <a:fillRect/>
          </a:stretch>
        </p:blipFill>
        <p:spPr bwMode="auto">
          <a:ln>
            <a:miter lim="800000"/>
            <a:headEnd/>
            <a:tailEnd/>
          </a:ln>
        </p:spPr>
      </p:pic>
      <p:pic>
        <p:nvPicPr>
          <p:cNvPr id="29701"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482" b="15482"/>
          <a:stretch>
            <a:fillRect/>
          </a:stretch>
        </p:blipFill>
        <p:spPr bwMode="auto">
          <a:ln>
            <a:miter lim="800000"/>
            <a:headEnd/>
            <a:tailEnd/>
          </a:ln>
        </p:spPr>
      </p:pic>
      <p:grpSp>
        <p:nvGrpSpPr>
          <p:cNvPr id="29702" name="Group 5"/>
          <p:cNvGrpSpPr>
            <a:grpSpLocks/>
          </p:cNvGrpSpPr>
          <p:nvPr/>
        </p:nvGrpSpPr>
        <p:grpSpPr bwMode="auto">
          <a:xfrm>
            <a:off x="1990725" y="1709738"/>
            <a:ext cx="527050" cy="184150"/>
            <a:chOff x="1770650" y="2259198"/>
            <a:chExt cx="527289" cy="184666"/>
          </a:xfrm>
        </p:grpSpPr>
        <p:sp>
          <p:nvSpPr>
            <p:cNvPr id="8" name="Rectangle 7"/>
            <p:cNvSpPr/>
            <p:nvPr/>
          </p:nvSpPr>
          <p:spPr>
            <a:xfrm>
              <a:off x="1826238"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9707" name="TextBox 8"/>
            <p:cNvSpPr txBox="1">
              <a:spLocks noChangeArrowheads="1"/>
            </p:cNvSpPr>
            <p:nvPr/>
          </p:nvSpPr>
          <p:spPr bwMode="auto">
            <a:xfrm>
              <a:off x="1770650" y="2259198"/>
              <a:ext cx="5272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600">
                  <a:solidFill>
                    <a:srgbClr val="FFFFFF"/>
                  </a:solidFill>
                  <a:cs typeface="Arial" pitchFamily="34" charset="0"/>
                </a:rPr>
                <a:t>PlayPic</a:t>
              </a:r>
              <a:r>
                <a:rPr lang="en-US" altLang="en-US" sz="600" baseline="30000">
                  <a:solidFill>
                    <a:srgbClr val="FFFFFF"/>
                  </a:solidFill>
                  <a:cs typeface="Arial" pitchFamily="34" charset="0"/>
                </a:rPr>
                <a:t>®</a:t>
              </a:r>
              <a:r>
                <a:rPr lang="en-US" altLang="en-US" sz="600">
                  <a:solidFill>
                    <a:srgbClr val="FFFFFF"/>
                  </a:solidFill>
                  <a:cs typeface="Arial" pitchFamily="34" charset="0"/>
                </a:rPr>
                <a:t> </a:t>
              </a:r>
            </a:p>
          </p:txBody>
        </p:sp>
      </p:grpSp>
      <p:grpSp>
        <p:nvGrpSpPr>
          <p:cNvPr id="29703" name="Group 9"/>
          <p:cNvGrpSpPr>
            <a:grpSpLocks/>
          </p:cNvGrpSpPr>
          <p:nvPr/>
        </p:nvGrpSpPr>
        <p:grpSpPr bwMode="auto">
          <a:xfrm>
            <a:off x="4987925" y="1719263"/>
            <a:ext cx="528638" cy="184150"/>
            <a:chOff x="1770650" y="2259198"/>
            <a:chExt cx="527289" cy="184666"/>
          </a:xfrm>
        </p:grpSpPr>
        <p:sp>
          <p:nvSpPr>
            <p:cNvPr id="11" name="Rectangle 10"/>
            <p:cNvSpPr/>
            <p:nvPr/>
          </p:nvSpPr>
          <p:spPr>
            <a:xfrm>
              <a:off x="1827654" y="2283077"/>
              <a:ext cx="34202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9705" name="TextBox 11"/>
            <p:cNvSpPr txBox="1">
              <a:spLocks noChangeArrowheads="1"/>
            </p:cNvSpPr>
            <p:nvPr/>
          </p:nvSpPr>
          <p:spPr bwMode="auto">
            <a:xfrm>
              <a:off x="1770650" y="2259198"/>
              <a:ext cx="5272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600">
                  <a:solidFill>
                    <a:srgbClr val="FFFFFF"/>
                  </a:solidFill>
                  <a:cs typeface="Arial" pitchFamily="34" charset="0"/>
                </a:rPr>
                <a:t>PlayPic</a:t>
              </a:r>
              <a:r>
                <a:rPr lang="en-US" altLang="en-US" sz="600" baseline="30000">
                  <a:solidFill>
                    <a:srgbClr val="FFFFFF"/>
                  </a:solidFill>
                  <a:cs typeface="Arial" pitchFamily="34" charset="0"/>
                </a:rPr>
                <a:t>®</a:t>
              </a:r>
              <a:r>
                <a:rPr lang="en-US" altLang="en-US" sz="600">
                  <a:solidFill>
                    <a:srgbClr val="FFFFFF"/>
                  </a:solidFill>
                  <a:cs typeface="Arial" pitchFamily="34" charset="0"/>
                </a:rPr>
                <a:t> </a:t>
              </a:r>
            </a:p>
          </p:txBody>
        </p:sp>
      </p:grpSp>
      <p:sp>
        <p:nvSpPr>
          <p:cNvPr id="2" name="TextBox 1"/>
          <p:cNvSpPr txBox="1"/>
          <p:nvPr/>
        </p:nvSpPr>
        <p:spPr>
          <a:xfrm>
            <a:off x="1752600" y="4724400"/>
            <a:ext cx="7010400" cy="1107996"/>
          </a:xfrm>
          <a:prstGeom prst="rect">
            <a:avLst/>
          </a:prstGeom>
          <a:noFill/>
        </p:spPr>
        <p:txBody>
          <a:bodyPr wrap="square" rtlCol="0">
            <a:spAutoFit/>
          </a:bodyPr>
          <a:lstStyle/>
          <a:p>
            <a:r>
              <a:rPr lang="en-US" sz="2400" b="1" dirty="0" smtClean="0"/>
              <a:t>The color of the tape, if used, must be the same/similar color as the sock.</a:t>
            </a:r>
          </a:p>
          <a:p>
            <a:endParaRPr lang="en-US" dirty="0"/>
          </a:p>
        </p:txBody>
      </p:sp>
    </p:spTree>
    <p:custDataLst>
      <p:tags r:id="rId1"/>
    </p:custDataLst>
    <p:extLst>
      <p:ext uri="{BB962C8B-B14F-4D97-AF65-F5344CB8AC3E}">
        <p14:creationId xmlns:p14="http://schemas.microsoft.com/office/powerpoint/2010/main" val="306908234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336550"/>
            <a:ext cx="9144000" cy="928688"/>
          </a:xfrm>
        </p:spPr>
        <p:txBody>
          <a:bodyPr>
            <a:normAutofit fontScale="90000"/>
          </a:bodyPr>
          <a:lstStyle/>
          <a:p>
            <a:pPr eaLnBrk="1" hangingPunct="1"/>
            <a:r>
              <a:rPr lang="en-US" altLang="en-US" sz="3200" b="1" smtClean="0"/>
              <a:t>Current Team Uniform Requirements</a:t>
            </a:r>
            <a:br>
              <a:rPr lang="en-US" altLang="en-US" sz="3200" b="1" smtClean="0"/>
            </a:br>
            <a:r>
              <a:rPr lang="en-US" altLang="en-US" sz="3200" b="1" smtClean="0"/>
              <a:t>Front</a:t>
            </a:r>
          </a:p>
        </p:txBody>
      </p:sp>
      <p:pic>
        <p:nvPicPr>
          <p:cNvPr id="80899" name="Picture 5" descr="Soccer Front Uniform 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1947863"/>
            <a:ext cx="2128837"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6" descr="Soccer Front Uniform 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9425" y="1917700"/>
            <a:ext cx="231457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8"/>
          <p:cNvSpPr txBox="1">
            <a:spLocks noChangeArrowheads="1"/>
          </p:cNvSpPr>
          <p:nvPr/>
        </p:nvSpPr>
        <p:spPr bwMode="auto">
          <a:xfrm>
            <a:off x="0" y="14716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t>Front of Uniform Options</a:t>
            </a:r>
          </a:p>
        </p:txBody>
      </p:sp>
      <p:sp>
        <p:nvSpPr>
          <p:cNvPr id="80902" name="TextBox 9"/>
          <p:cNvSpPr txBox="1">
            <a:spLocks noChangeArrowheads="1"/>
          </p:cNvSpPr>
          <p:nvPr/>
        </p:nvSpPr>
        <p:spPr bwMode="auto">
          <a:xfrm>
            <a:off x="0" y="2366963"/>
            <a:ext cx="12430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a:t>1 manufacturer’s logo </a:t>
            </a:r>
          </a:p>
          <a:p>
            <a:pPr algn="ctr" eaLnBrk="1" hangingPunct="1"/>
            <a:r>
              <a:rPr lang="en-US" altLang="en-US" sz="1200"/>
              <a:t>2¼ square inches is permitted on each item (visible anywhere on the uniform)</a:t>
            </a:r>
          </a:p>
          <a:p>
            <a:pPr algn="ctr" eaLnBrk="1" hangingPunct="1"/>
            <a:endParaRPr lang="en-US" altLang="en-US" sz="1200"/>
          </a:p>
        </p:txBody>
      </p:sp>
      <p:sp>
        <p:nvSpPr>
          <p:cNvPr id="80903" name="TextBox 11"/>
          <p:cNvSpPr txBox="1">
            <a:spLocks noChangeArrowheads="1"/>
          </p:cNvSpPr>
          <p:nvPr/>
        </p:nvSpPr>
        <p:spPr bwMode="auto">
          <a:xfrm>
            <a:off x="7144" y="5634346"/>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dirty="0"/>
              <a:t>Home team shall wear white jerseys and socks</a:t>
            </a:r>
          </a:p>
          <a:p>
            <a:pPr algn="ctr" eaLnBrk="1" hangingPunct="1"/>
            <a:r>
              <a:rPr lang="en-US" altLang="en-US" b="1" dirty="0"/>
              <a:t>Visiting team shall wear dark jerseys and socks</a:t>
            </a:r>
          </a:p>
        </p:txBody>
      </p:sp>
      <p:cxnSp>
        <p:nvCxnSpPr>
          <p:cNvPr id="17" name="Straight Arrow Connector 16"/>
          <p:cNvCxnSpPr/>
          <p:nvPr/>
        </p:nvCxnSpPr>
        <p:spPr>
          <a:xfrm rot="10800000">
            <a:off x="2443163" y="2886075"/>
            <a:ext cx="1385887" cy="13858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0905" name="TextBox 22"/>
          <p:cNvSpPr txBox="1">
            <a:spLocks noChangeArrowheads="1"/>
          </p:cNvSpPr>
          <p:nvPr/>
        </p:nvSpPr>
        <p:spPr bwMode="auto">
          <a:xfrm>
            <a:off x="3700463" y="1919288"/>
            <a:ext cx="1757362"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All jersey’s shall be numbered on the front with a different Arabic number at least </a:t>
            </a:r>
            <a:r>
              <a:rPr lang="en-US" altLang="en-US" u="sng"/>
              <a:t>4</a:t>
            </a:r>
            <a:r>
              <a:rPr lang="en-US" altLang="en-US"/>
              <a:t> inches in height</a:t>
            </a:r>
          </a:p>
          <a:p>
            <a:pPr algn="ctr" eaLnBrk="1" hangingPunct="1"/>
            <a:endParaRPr lang="en-US" altLang="en-US" sz="900"/>
          </a:p>
          <a:p>
            <a:pPr algn="ctr" eaLnBrk="1" hangingPunct="1"/>
            <a:r>
              <a:rPr lang="en-US" altLang="en-US"/>
              <a:t>This number must be placed on the jersey </a:t>
            </a:r>
            <a:r>
              <a:rPr lang="en-US" altLang="en-US" u="sng"/>
              <a:t>or</a:t>
            </a:r>
            <a:r>
              <a:rPr lang="en-US" altLang="en-US"/>
              <a:t> short</a:t>
            </a:r>
          </a:p>
        </p:txBody>
      </p:sp>
      <p:cxnSp>
        <p:nvCxnSpPr>
          <p:cNvPr id="24" name="Straight Arrow Connector 23"/>
          <p:cNvCxnSpPr/>
          <p:nvPr/>
        </p:nvCxnSpPr>
        <p:spPr>
          <a:xfrm rot="16200000" flipH="1">
            <a:off x="713581" y="3779044"/>
            <a:ext cx="1271588" cy="558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062038" y="3414713"/>
            <a:ext cx="1770062" cy="98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80908" name="Picture 31" descr="Soccer Front Uniform 1.jpg"/>
          <p:cNvPicPr>
            <a:picLocks noChangeAspect="1"/>
          </p:cNvPicPr>
          <p:nvPr/>
        </p:nvPicPr>
        <p:blipFill>
          <a:blip r:embed="rId4" cstate="print">
            <a:extLst>
              <a:ext uri="{28A0092B-C50C-407E-A947-70E740481C1C}">
                <a14:useLocalDpi xmlns:a14="http://schemas.microsoft.com/office/drawing/2010/main" val="0"/>
              </a:ext>
            </a:extLst>
          </a:blip>
          <a:srcRect l="69003" t="46284" r="23335" b="50607"/>
          <a:stretch>
            <a:fillRect/>
          </a:stretch>
        </p:blipFill>
        <p:spPr bwMode="auto">
          <a:xfrm>
            <a:off x="1520825" y="4743450"/>
            <a:ext cx="228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Arrow Connector 32"/>
          <p:cNvCxnSpPr/>
          <p:nvPr/>
        </p:nvCxnSpPr>
        <p:spPr>
          <a:xfrm>
            <a:off x="5192713" y="4337050"/>
            <a:ext cx="2028825" cy="3794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0910" name="TextBox 4"/>
          <p:cNvSpPr txBox="1">
            <a:spLocks noChangeArrowheads="1"/>
          </p:cNvSpPr>
          <p:nvPr/>
        </p:nvSpPr>
        <p:spPr bwMode="auto">
          <a:xfrm>
            <a:off x="8051800" y="30416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t>Page: 24</a:t>
            </a:r>
          </a:p>
        </p:txBody>
      </p:sp>
      <p:pic>
        <p:nvPicPr>
          <p:cNvPr id="80911" name="Picture 4" descr="C:\Users\mkosk\Desktop\2013-14 Soccer Rules Book Cov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7338" y="1571625"/>
            <a:ext cx="1098550"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568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7" descr="Soccer Back Unifo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2084388"/>
            <a:ext cx="3992562"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8"/>
          <p:cNvSpPr txBox="1">
            <a:spLocks noChangeArrowheads="1"/>
          </p:cNvSpPr>
          <p:nvPr/>
        </p:nvSpPr>
        <p:spPr bwMode="auto">
          <a:xfrm>
            <a:off x="6429375" y="4500563"/>
            <a:ext cx="2486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Shoes must be worn by all participants</a:t>
            </a:r>
          </a:p>
        </p:txBody>
      </p:sp>
      <p:sp>
        <p:nvSpPr>
          <p:cNvPr id="81924" name="TextBox 10"/>
          <p:cNvSpPr txBox="1">
            <a:spLocks noChangeArrowheads="1"/>
          </p:cNvSpPr>
          <p:nvPr/>
        </p:nvSpPr>
        <p:spPr bwMode="auto">
          <a:xfrm>
            <a:off x="0" y="146208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t>Back of Uniform</a:t>
            </a:r>
          </a:p>
        </p:txBody>
      </p:sp>
      <p:sp>
        <p:nvSpPr>
          <p:cNvPr id="81925" name="Rectangle 2"/>
          <p:cNvSpPr>
            <a:spLocks noGrp="1" noChangeArrowheads="1"/>
          </p:cNvSpPr>
          <p:nvPr>
            <p:ph type="title"/>
          </p:nvPr>
        </p:nvSpPr>
        <p:spPr>
          <a:xfrm>
            <a:off x="0" y="336550"/>
            <a:ext cx="9144000" cy="928688"/>
          </a:xfrm>
        </p:spPr>
        <p:txBody>
          <a:bodyPr>
            <a:normAutofit fontScale="90000"/>
          </a:bodyPr>
          <a:lstStyle/>
          <a:p>
            <a:pPr eaLnBrk="1" hangingPunct="1"/>
            <a:r>
              <a:rPr lang="en-US" altLang="en-US" sz="3200" b="1" smtClean="0"/>
              <a:t>Current Team Uniform Requirements</a:t>
            </a:r>
            <a:br>
              <a:rPr lang="en-US" altLang="en-US" sz="3200" b="1" smtClean="0"/>
            </a:br>
            <a:r>
              <a:rPr lang="en-US" altLang="en-US" sz="3200" b="1" smtClean="0"/>
              <a:t>Back</a:t>
            </a:r>
          </a:p>
        </p:txBody>
      </p:sp>
      <p:sp>
        <p:nvSpPr>
          <p:cNvPr id="81926" name="TextBox 15"/>
          <p:cNvSpPr txBox="1">
            <a:spLocks noChangeArrowheads="1"/>
          </p:cNvSpPr>
          <p:nvPr/>
        </p:nvSpPr>
        <p:spPr bwMode="auto">
          <a:xfrm>
            <a:off x="428625" y="2105025"/>
            <a:ext cx="1757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All jersey’s shall be numbered on the back with a different Arabic number at least </a:t>
            </a:r>
            <a:r>
              <a:rPr lang="en-US" altLang="en-US" u="sng"/>
              <a:t>6</a:t>
            </a:r>
            <a:r>
              <a:rPr lang="en-US" altLang="en-US"/>
              <a:t> inches in height</a:t>
            </a:r>
          </a:p>
        </p:txBody>
      </p:sp>
      <p:cxnSp>
        <p:nvCxnSpPr>
          <p:cNvPr id="17" name="Straight Arrow Connector 16"/>
          <p:cNvCxnSpPr/>
          <p:nvPr/>
        </p:nvCxnSpPr>
        <p:spPr>
          <a:xfrm flipV="1">
            <a:off x="2014538" y="3729038"/>
            <a:ext cx="2157412" cy="765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1928" name="TextBox 18"/>
          <p:cNvSpPr txBox="1">
            <a:spLocks noChangeArrowheads="1"/>
          </p:cNvSpPr>
          <p:nvPr/>
        </p:nvSpPr>
        <p:spPr bwMode="auto">
          <a:xfrm>
            <a:off x="619125" y="5494337"/>
            <a:ext cx="827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dirty="0"/>
              <a:t>Both socks shall be the same color, with the home team wearing solid white socks and the visiting team wearing socks of a single </a:t>
            </a:r>
            <a:r>
              <a:rPr lang="en-US" altLang="en-US" b="1" dirty="0" smtClean="0"/>
              <a:t>predominantly dark</a:t>
            </a:r>
            <a:r>
              <a:rPr lang="en-US" altLang="en-US" b="1" dirty="0" smtClean="0"/>
              <a:t> </a:t>
            </a:r>
            <a:r>
              <a:rPr lang="en-US" altLang="en-US" b="1" dirty="0"/>
              <a:t>color, but not necessarily the color of the jersey</a:t>
            </a:r>
          </a:p>
        </p:txBody>
      </p:sp>
      <p:sp>
        <p:nvSpPr>
          <p:cNvPr id="81929" name="TextBox 4"/>
          <p:cNvSpPr txBox="1">
            <a:spLocks noChangeArrowheads="1"/>
          </p:cNvSpPr>
          <p:nvPr/>
        </p:nvSpPr>
        <p:spPr bwMode="auto">
          <a:xfrm>
            <a:off x="8051800" y="30416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t>Page: 24</a:t>
            </a:r>
          </a:p>
        </p:txBody>
      </p:sp>
      <p:pic>
        <p:nvPicPr>
          <p:cNvPr id="81930" name="Picture 10" descr="2012-13 Soccer Rules Boo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0675" y="1565275"/>
            <a:ext cx="1092200"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31" name="Picture 4" descr="C:\Users\mkosk\Desktop\2013-14 Soccer Rules Book Cov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7338" y="1571625"/>
            <a:ext cx="1098550"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545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ltLang="en-US" smtClean="0"/>
          </a:p>
        </p:txBody>
      </p:sp>
      <p:sp>
        <p:nvSpPr>
          <p:cNvPr id="82947" name="Rectangle 3"/>
          <p:cNvSpPr>
            <a:spLocks noGrp="1" noChangeArrowheads="1"/>
          </p:cNvSpPr>
          <p:nvPr>
            <p:ph idx="1"/>
          </p:nvPr>
        </p:nvSpPr>
        <p:spPr/>
        <p:txBody>
          <a:bodyPr/>
          <a:lstStyle/>
          <a:p>
            <a:endParaRPr lang="en-US" altLang="en-US" smtClean="0"/>
          </a:p>
        </p:txBody>
      </p:sp>
      <p:pic>
        <p:nvPicPr>
          <p:cNvPr id="82948" name="Picture 4" descr="Pag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438400" y="1290638"/>
            <a:ext cx="3454400" cy="325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EFFECTIVE 2013 FALL SEASON</a:t>
            </a:r>
          </a:p>
        </p:txBody>
      </p:sp>
    </p:spTree>
    <p:custDataLst>
      <p:tags r:id="rId1"/>
    </p:custDataLst>
    <p:extLst>
      <p:ext uri="{BB962C8B-B14F-4D97-AF65-F5344CB8AC3E}">
        <p14:creationId xmlns:p14="http://schemas.microsoft.com/office/powerpoint/2010/main" val="230152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119063"/>
            <a:ext cx="9144000" cy="928687"/>
          </a:xfrm>
        </p:spPr>
        <p:txBody>
          <a:bodyPr/>
          <a:lstStyle/>
          <a:p>
            <a:pPr eaLnBrk="1" hangingPunct="1"/>
            <a:r>
              <a:rPr lang="en-US" altLang="en-US" sz="3200" b="1" u="sng" smtClean="0"/>
              <a:t>Illegal</a:t>
            </a:r>
            <a:r>
              <a:rPr lang="en-US" altLang="en-US" sz="3200" b="1" smtClean="0"/>
              <a:t> Home Team Jerseys</a:t>
            </a:r>
          </a:p>
        </p:txBody>
      </p:sp>
      <p:pic>
        <p:nvPicPr>
          <p:cNvPr id="83971" name="Picture 2" descr="http://www.jogosoccer.com/H23/images/H23-white-aqua.jpg"/>
          <p:cNvPicPr>
            <a:picLocks noChangeAspect="1" noChangeArrowheads="1"/>
          </p:cNvPicPr>
          <p:nvPr/>
        </p:nvPicPr>
        <p:blipFill>
          <a:blip r:embed="rId4">
            <a:extLst>
              <a:ext uri="{28A0092B-C50C-407E-A947-70E740481C1C}">
                <a14:useLocalDpi xmlns:a14="http://schemas.microsoft.com/office/drawing/2010/main" val="0"/>
              </a:ext>
            </a:extLst>
          </a:blip>
          <a:srcRect r="7207" b="8423"/>
          <a:stretch>
            <a:fillRect/>
          </a:stretch>
        </p:blipFill>
        <p:spPr bwMode="auto">
          <a:xfrm>
            <a:off x="6370638" y="1595438"/>
            <a:ext cx="25876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Arlington Soccer - Tanzman's Tornados Soft-touch Jers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738" y="4298950"/>
            <a:ext cx="231616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8" descr="http://www.greatsocceruniforms.com/soccerportal/wp-content/uploads/2009/05/yhst-64959371776320_2044_16529965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4259263"/>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0" descr="http://www.bksports.com/shop/images/615_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5" y="17986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2" descr="http://jerseysfootball.com/images/uploads/wc_usa_hom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689100"/>
            <a:ext cx="24225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6" descr="Soccer Side Uniform.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6163" y="4371975"/>
            <a:ext cx="198596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TextBox 8"/>
          <p:cNvSpPr txBox="1">
            <a:spLocks noChangeArrowheads="1"/>
          </p:cNvSpPr>
          <p:nvPr/>
        </p:nvSpPr>
        <p:spPr bwMode="auto">
          <a:xfrm>
            <a:off x="0" y="63881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Color Side Panels and Color Piping</a:t>
            </a:r>
          </a:p>
        </p:txBody>
      </p:sp>
    </p:spTree>
    <p:custDataLst>
      <p:tags r:id="rId1"/>
    </p:custDataLst>
    <p:extLst>
      <p:ext uri="{BB962C8B-B14F-4D97-AF65-F5344CB8AC3E}">
        <p14:creationId xmlns:p14="http://schemas.microsoft.com/office/powerpoint/2010/main" val="462884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19063"/>
            <a:ext cx="9144000" cy="928687"/>
          </a:xfrm>
        </p:spPr>
        <p:txBody>
          <a:bodyPr/>
          <a:lstStyle/>
          <a:p>
            <a:pPr eaLnBrk="1" hangingPunct="1"/>
            <a:r>
              <a:rPr lang="en-US" altLang="en-US" sz="3200" b="1" u="sng" smtClean="0"/>
              <a:t>Legal</a:t>
            </a:r>
            <a:r>
              <a:rPr lang="en-US" altLang="en-US" sz="3200" b="1" smtClean="0"/>
              <a:t> Home Team Jerseys</a:t>
            </a:r>
          </a:p>
        </p:txBody>
      </p:sp>
      <p:pic>
        <p:nvPicPr>
          <p:cNvPr id="84995" name="Picture 2" descr="Nordic Nike White Brasilia Seamless Jersey - Nordic Nike Brasilia Game Sho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910" r="-464" b="40862"/>
          <a:stretch>
            <a:fillRect/>
          </a:stretch>
        </p:blipFill>
        <p:spPr bwMode="auto">
          <a:xfrm>
            <a:off x="6300788" y="1419225"/>
            <a:ext cx="2852737"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6" descr="C:\Users\mkosk\Desktop\ADIDAS WHITE SOCCER.jpg"/>
          <p:cNvPicPr>
            <a:picLocks noChangeAspect="1" noChangeArrowheads="1"/>
          </p:cNvPicPr>
          <p:nvPr/>
        </p:nvPicPr>
        <p:blipFill>
          <a:blip r:embed="rId6">
            <a:extLst>
              <a:ext uri="{28A0092B-C50C-407E-A947-70E740481C1C}">
                <a14:useLocalDpi xmlns:a14="http://schemas.microsoft.com/office/drawing/2010/main" val="0"/>
              </a:ext>
            </a:extLst>
          </a:blip>
          <a:srcRect l="11420" r="12065"/>
          <a:stretch>
            <a:fillRect/>
          </a:stretch>
        </p:blipFill>
        <p:spPr bwMode="auto">
          <a:xfrm>
            <a:off x="0" y="1439863"/>
            <a:ext cx="27432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463" y="3757613"/>
            <a:ext cx="3557587"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762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389"/>
  <p:tag name="ELAPSEDTIME" val="10.9"/>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2.147484E+09"/>
  <p:tag name="MARGIN_2" val="36"/>
  <p:tag name="MARGIN_3" val="72"/>
  <p:tag name="MARGIN_4" val="108"/>
  <p:tag name="MARGIN_5" val="144"/>
  <p:tag name="FONT_SIZE" val="11"/>
</p:tagLst>
</file>

<file path=ppt/tags/tag12.xml><?xml version="1.0" encoding="utf-8"?>
<p:tagLst xmlns:a="http://schemas.openxmlformats.org/drawingml/2006/main" xmlns:r="http://schemas.openxmlformats.org/officeDocument/2006/relationships" xmlns:p="http://schemas.openxmlformats.org/presentationml/2006/main">
  <p:tag name="AUDIO_ID" val="390"/>
  <p:tag name="ELAPSEDTIME" val="28.8"/>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2.147484E+09"/>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UDIO_ID" val="444"/>
  <p:tag name="ELAPSEDTIME" val="55.0"/>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1"/>
</p:tagLst>
</file>

<file path=ppt/tags/tag4.xml><?xml version="1.0" encoding="utf-8"?>
<p:tagLst xmlns:a="http://schemas.openxmlformats.org/drawingml/2006/main" xmlns:r="http://schemas.openxmlformats.org/officeDocument/2006/relationships" xmlns:p="http://schemas.openxmlformats.org/presentationml/2006/main">
  <p:tag name="AUDIO_ID" val="386"/>
  <p:tag name="ELAPSEDTIME" val="33.5"/>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2.147484E+09"/>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387"/>
  <p:tag name="ELAPSEDTIME" val="13.9"/>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2.147484E+09"/>
  <p:tag name="MARGIN_2" val="36"/>
  <p:tag name="MARGIN_3" val="72"/>
  <p:tag name="MARGIN_4" val="108"/>
  <p:tag name="MARGIN_5" val="144"/>
  <p:tag name="FONT_SIZE" val="7"/>
</p:tagLst>
</file>

<file path=ppt/tags/tag8.xml><?xml version="1.0" encoding="utf-8"?>
<p:tagLst xmlns:a="http://schemas.openxmlformats.org/drawingml/2006/main" xmlns:r="http://schemas.openxmlformats.org/officeDocument/2006/relationships" xmlns:p="http://schemas.openxmlformats.org/presentationml/2006/main">
  <p:tag name="AUDIO_ID" val="388"/>
  <p:tag name="ELAPSEDTIME" val="34.8"/>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2.147484E+09"/>
  <p:tag name="MARGIN_2" val="36"/>
  <p:tag name="MARGIN_3" val="72"/>
  <p:tag name="MARGIN_4" val="108"/>
  <p:tag name="MARGIN_5" val="144"/>
  <p:tag name="FONT_SIZE" val="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1175</Words>
  <Application>Microsoft Office PowerPoint</Application>
  <PresentationFormat>On-screen Show (4:3)</PresentationFormat>
  <Paragraphs>131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vt:lpstr>
      <vt:lpstr>Required Equipment Rule 4-1-1c</vt:lpstr>
      <vt:lpstr>Current Team Uniform Requirements Front</vt:lpstr>
      <vt:lpstr>Current Team Uniform Requirements Back</vt:lpstr>
      <vt:lpstr>PowerPoint Presentation</vt:lpstr>
      <vt:lpstr>Illegal Home Team Jerseys</vt:lpstr>
      <vt:lpstr>Legal Home Team Jerseys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Required Equipment Rule 4-1-1c</dc:title>
  <dc:creator>Sandra Walter</dc:creator>
  <cp:lastModifiedBy>Sandra Walter</cp:lastModifiedBy>
  <cp:revision>4</cp:revision>
  <dcterms:created xsi:type="dcterms:W3CDTF">2013-08-12T18:15:27Z</dcterms:created>
  <dcterms:modified xsi:type="dcterms:W3CDTF">2014-07-24T12:23:34Z</dcterms:modified>
</cp:coreProperties>
</file>